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8" r:id="rId2"/>
  </p:sldMasterIdLst>
  <p:sldIdLst>
    <p:sldId id="256" r:id="rId3"/>
    <p:sldId id="257" r:id="rId4"/>
    <p:sldId id="258" r:id="rId5"/>
    <p:sldId id="259" r:id="rId6"/>
    <p:sldId id="260" r:id="rId7"/>
    <p:sldId id="261" r:id="rId8"/>
    <p:sldId id="262" r:id="rId9"/>
    <p:sldId id="263" r:id="rId10"/>
    <p:sldId id="264" r:id="rId11"/>
    <p:sldId id="267" r:id="rId12"/>
    <p:sldId id="268" r:id="rId13"/>
    <p:sldId id="265"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showGuides="1">
      <p:cViewPr>
        <p:scale>
          <a:sx n="73" d="100"/>
          <a:sy n="73" d="100"/>
        </p:scale>
        <p:origin x="1070" y="2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2.png>
</file>

<file path=ppt/media/image3.jpeg>
</file>

<file path=ppt/media/image4.pn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471531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CAF492-E1B9-4ABD-8831-EE5F08B6C995}" type="datetimeFigureOut">
              <a:rPr lang="en-IN" smtClean="0"/>
              <a:t>09-11-2023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2803281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19787598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173508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34635765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22456429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23558094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38942113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27305136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19118-450B-F83A-8BF3-B816045DE0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C237E2C-3242-D506-6D3A-03EA82A127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471F18C-23A2-5293-8872-ACE525921502}"/>
              </a:ext>
            </a:extLst>
          </p:cNvPr>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a:extLst>
              <a:ext uri="{FF2B5EF4-FFF2-40B4-BE49-F238E27FC236}">
                <a16:creationId xmlns:a16="http://schemas.microsoft.com/office/drawing/2014/main" id="{7A9B1552-8306-968B-A1C6-7B0C9A70CE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8073B3-9FF9-A421-E920-078EC704ECA0}"/>
              </a:ext>
            </a:extLst>
          </p:cNvPr>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19408939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2E06F-6779-9819-FA01-A215F1C33DD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D6586F6-CEDF-A362-8332-580101D29F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A67DAF4-38FF-8331-C4F2-2989EF76B3DE}"/>
              </a:ext>
            </a:extLst>
          </p:cNvPr>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a:extLst>
              <a:ext uri="{FF2B5EF4-FFF2-40B4-BE49-F238E27FC236}">
                <a16:creationId xmlns:a16="http://schemas.microsoft.com/office/drawing/2014/main" id="{B2B65C20-7CDA-5900-9729-6EF7933490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3872C5D-D2BE-5EA8-9D35-03DF3BBC1FD5}"/>
              </a:ext>
            </a:extLst>
          </p:cNvPr>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5776405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16798212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DB460-747A-4EFA-CEDA-A2E5A9D139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73114E4-3B00-77AB-1F91-1F0EE830D21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66C4359-999D-F427-4CD5-523BB0F8D3CB}"/>
              </a:ext>
            </a:extLst>
          </p:cNvPr>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a:extLst>
              <a:ext uri="{FF2B5EF4-FFF2-40B4-BE49-F238E27FC236}">
                <a16:creationId xmlns:a16="http://schemas.microsoft.com/office/drawing/2014/main" id="{415B5771-B0BA-B412-446C-853165DB7A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0575F78-AAAE-FB71-CEA6-5F611246501A}"/>
              </a:ext>
            </a:extLst>
          </p:cNvPr>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38462574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4AE7D-8886-5C07-61E3-9BD8E4B137E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66A57CC-3881-454F-4F90-07175E2C03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C51167F-DB12-5CA4-5692-F3A1630104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F989D41-9D9A-0BC9-A6E2-1BC1B3C5F4E1}"/>
              </a:ext>
            </a:extLst>
          </p:cNvPr>
          <p:cNvSpPr>
            <a:spLocks noGrp="1"/>
          </p:cNvSpPr>
          <p:nvPr>
            <p:ph type="dt" sz="half" idx="10"/>
          </p:nvPr>
        </p:nvSpPr>
        <p:spPr/>
        <p:txBody>
          <a:bodyPr/>
          <a:lstStyle/>
          <a:p>
            <a:fld id="{C4CAF492-E1B9-4ABD-8831-EE5F08B6C995}" type="datetimeFigureOut">
              <a:rPr lang="en-IN" smtClean="0"/>
              <a:t>09-11-2023</a:t>
            </a:fld>
            <a:endParaRPr lang="en-IN"/>
          </a:p>
        </p:txBody>
      </p:sp>
      <p:sp>
        <p:nvSpPr>
          <p:cNvPr id="6" name="Footer Placeholder 5">
            <a:extLst>
              <a:ext uri="{FF2B5EF4-FFF2-40B4-BE49-F238E27FC236}">
                <a16:creationId xmlns:a16="http://schemas.microsoft.com/office/drawing/2014/main" id="{12A717D3-A5FA-B2D7-668F-FDCF519A435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43469CA-6BB1-4E66-7275-E97A928A66A5}"/>
              </a:ext>
            </a:extLst>
          </p:cNvPr>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38456845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3EECB-E06C-CB73-69F4-AED3EDAB9D2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0D2D2AA-51AB-658A-D257-D461F5B0E2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5C929CD-5C1B-DAAD-4455-E637953544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95EC1AA-943E-E9F7-448A-7EC1DF5B71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3BC937D-9DC0-475C-F0D6-327739C3BC7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51165D7-3BDA-91D8-BBB9-B5C5F1E7136C}"/>
              </a:ext>
            </a:extLst>
          </p:cNvPr>
          <p:cNvSpPr>
            <a:spLocks noGrp="1"/>
          </p:cNvSpPr>
          <p:nvPr>
            <p:ph type="dt" sz="half" idx="10"/>
          </p:nvPr>
        </p:nvSpPr>
        <p:spPr/>
        <p:txBody>
          <a:bodyPr/>
          <a:lstStyle/>
          <a:p>
            <a:fld id="{C4CAF492-E1B9-4ABD-8831-EE5F08B6C995}" type="datetimeFigureOut">
              <a:rPr lang="en-IN" smtClean="0"/>
              <a:t>09-11-2023</a:t>
            </a:fld>
            <a:endParaRPr lang="en-IN"/>
          </a:p>
        </p:txBody>
      </p:sp>
      <p:sp>
        <p:nvSpPr>
          <p:cNvPr id="8" name="Footer Placeholder 7">
            <a:extLst>
              <a:ext uri="{FF2B5EF4-FFF2-40B4-BE49-F238E27FC236}">
                <a16:creationId xmlns:a16="http://schemas.microsoft.com/office/drawing/2014/main" id="{509F27AA-AFFF-B817-263F-A852D6F842D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E94A933-AFC6-AD48-8304-56C315476E6C}"/>
              </a:ext>
            </a:extLst>
          </p:cNvPr>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404032783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DF4C7-E8CE-25F6-F8A3-E2C318C3A0C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581F6A2-957F-C155-E2C6-BB1BADC86EB7}"/>
              </a:ext>
            </a:extLst>
          </p:cNvPr>
          <p:cNvSpPr>
            <a:spLocks noGrp="1"/>
          </p:cNvSpPr>
          <p:nvPr>
            <p:ph type="dt" sz="half" idx="10"/>
          </p:nvPr>
        </p:nvSpPr>
        <p:spPr/>
        <p:txBody>
          <a:bodyPr/>
          <a:lstStyle/>
          <a:p>
            <a:fld id="{C4CAF492-E1B9-4ABD-8831-EE5F08B6C995}" type="datetimeFigureOut">
              <a:rPr lang="en-IN" smtClean="0"/>
              <a:t>09-11-2023</a:t>
            </a:fld>
            <a:endParaRPr lang="en-IN"/>
          </a:p>
        </p:txBody>
      </p:sp>
      <p:sp>
        <p:nvSpPr>
          <p:cNvPr id="4" name="Footer Placeholder 3">
            <a:extLst>
              <a:ext uri="{FF2B5EF4-FFF2-40B4-BE49-F238E27FC236}">
                <a16:creationId xmlns:a16="http://schemas.microsoft.com/office/drawing/2014/main" id="{36898362-B1D2-9298-4F19-65C0C313622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01D52DE-41F4-6C69-775F-113CA852039C}"/>
              </a:ext>
            </a:extLst>
          </p:cNvPr>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239861039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0DF25D-E666-3DFC-B9A6-CF433032AE27}"/>
              </a:ext>
            </a:extLst>
          </p:cNvPr>
          <p:cNvSpPr>
            <a:spLocks noGrp="1"/>
          </p:cNvSpPr>
          <p:nvPr>
            <p:ph type="dt" sz="half" idx="10"/>
          </p:nvPr>
        </p:nvSpPr>
        <p:spPr/>
        <p:txBody>
          <a:bodyPr/>
          <a:lstStyle/>
          <a:p>
            <a:fld id="{C4CAF492-E1B9-4ABD-8831-EE5F08B6C995}" type="datetimeFigureOut">
              <a:rPr lang="en-IN" smtClean="0"/>
              <a:t>09-11-2023</a:t>
            </a:fld>
            <a:endParaRPr lang="en-IN"/>
          </a:p>
        </p:txBody>
      </p:sp>
      <p:sp>
        <p:nvSpPr>
          <p:cNvPr id="3" name="Footer Placeholder 2">
            <a:extLst>
              <a:ext uri="{FF2B5EF4-FFF2-40B4-BE49-F238E27FC236}">
                <a16:creationId xmlns:a16="http://schemas.microsoft.com/office/drawing/2014/main" id="{BB58BDD3-9AA3-830B-CCBC-223FA9CE412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3B5BE9B-D528-09A3-CB6A-A85EE259215B}"/>
              </a:ext>
            </a:extLst>
          </p:cNvPr>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22151863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0F650-E4E3-3130-946D-BD1D517996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078A9E2-6DA6-6135-F0F9-5D4D4DD7DC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E99B17F-9425-5019-B3D1-73491CC294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956433-F9AB-5F6D-A670-58590A07A75C}"/>
              </a:ext>
            </a:extLst>
          </p:cNvPr>
          <p:cNvSpPr>
            <a:spLocks noGrp="1"/>
          </p:cNvSpPr>
          <p:nvPr>
            <p:ph type="dt" sz="half" idx="10"/>
          </p:nvPr>
        </p:nvSpPr>
        <p:spPr/>
        <p:txBody>
          <a:bodyPr/>
          <a:lstStyle/>
          <a:p>
            <a:fld id="{C4CAF492-E1B9-4ABD-8831-EE5F08B6C995}" type="datetimeFigureOut">
              <a:rPr lang="en-IN" smtClean="0"/>
              <a:t>09-11-2023</a:t>
            </a:fld>
            <a:endParaRPr lang="en-IN"/>
          </a:p>
        </p:txBody>
      </p:sp>
      <p:sp>
        <p:nvSpPr>
          <p:cNvPr id="6" name="Footer Placeholder 5">
            <a:extLst>
              <a:ext uri="{FF2B5EF4-FFF2-40B4-BE49-F238E27FC236}">
                <a16:creationId xmlns:a16="http://schemas.microsoft.com/office/drawing/2014/main" id="{F625DE95-1FE0-330E-A4E9-28186E74CF9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BED3F10-3B8D-0801-E996-B0DD0A3BADE8}"/>
              </a:ext>
            </a:extLst>
          </p:cNvPr>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258036546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24DF5-9947-53DA-3509-304857BF0A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A273A92-7757-1180-8C28-61AE70D165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7C6913A-8073-1F2D-F3B2-5D24EFDA02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07E269-104E-A0AE-05AB-19130554E8F2}"/>
              </a:ext>
            </a:extLst>
          </p:cNvPr>
          <p:cNvSpPr>
            <a:spLocks noGrp="1"/>
          </p:cNvSpPr>
          <p:nvPr>
            <p:ph type="dt" sz="half" idx="10"/>
          </p:nvPr>
        </p:nvSpPr>
        <p:spPr/>
        <p:txBody>
          <a:bodyPr/>
          <a:lstStyle/>
          <a:p>
            <a:fld id="{C4CAF492-E1B9-4ABD-8831-EE5F08B6C995}" type="datetimeFigureOut">
              <a:rPr lang="en-IN" smtClean="0"/>
              <a:t>09-11-2023</a:t>
            </a:fld>
            <a:endParaRPr lang="en-IN"/>
          </a:p>
        </p:txBody>
      </p:sp>
      <p:sp>
        <p:nvSpPr>
          <p:cNvPr id="6" name="Footer Placeholder 5">
            <a:extLst>
              <a:ext uri="{FF2B5EF4-FFF2-40B4-BE49-F238E27FC236}">
                <a16:creationId xmlns:a16="http://schemas.microsoft.com/office/drawing/2014/main" id="{1AEC0B32-2A43-4272-1F1B-D5A8C09435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C0B4F2B-17FA-47B3-70C2-ADEC416663D0}"/>
              </a:ext>
            </a:extLst>
          </p:cNvPr>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12374584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A2E1-054D-FCB4-11A0-13AFCDD3CD0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D1FF6CA-3840-AE94-6DC6-B036BCAA333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63F2171-5762-B2D3-A7FE-0E87AFEF064A}"/>
              </a:ext>
            </a:extLst>
          </p:cNvPr>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a:extLst>
              <a:ext uri="{FF2B5EF4-FFF2-40B4-BE49-F238E27FC236}">
                <a16:creationId xmlns:a16="http://schemas.microsoft.com/office/drawing/2014/main" id="{32573192-F9A4-EA7D-6D5D-A123016812A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4607342-E6BE-2425-BC1F-D5BAEC4CA979}"/>
              </a:ext>
            </a:extLst>
          </p:cNvPr>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33641911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EF59948-657C-69B2-27D8-790BE634974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D255E73-D1A9-3ADD-10B2-77D1E53749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0FADD9-49FC-B08F-8E39-26283C76A1AA}"/>
              </a:ext>
            </a:extLst>
          </p:cNvPr>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a:extLst>
              <a:ext uri="{FF2B5EF4-FFF2-40B4-BE49-F238E27FC236}">
                <a16:creationId xmlns:a16="http://schemas.microsoft.com/office/drawing/2014/main" id="{6D7EB77C-AAB1-B182-66FD-08BA5CF2812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89C040E-4832-1FCE-5139-EBE67C6C2BD9}"/>
              </a:ext>
            </a:extLst>
          </p:cNvPr>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3166063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CAF492-E1B9-4ABD-8831-EE5F08B6C995}" type="datetimeFigureOut">
              <a:rPr lang="en-IN" smtClean="0"/>
              <a:t>09-11-2023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3313546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CAF492-E1B9-4ABD-8831-EE5F08B6C995}" type="datetimeFigureOut">
              <a:rPr lang="en-IN" smtClean="0"/>
              <a:t>09-11-2023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2759526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CAF492-E1B9-4ABD-8831-EE5F08B6C995}" type="datetimeFigureOut">
              <a:rPr lang="en-IN" smtClean="0"/>
              <a:t>09-11-2023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3847420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CAF492-E1B9-4ABD-8831-EE5F08B6C995}" type="datetimeFigureOut">
              <a:rPr lang="en-IN" smtClean="0"/>
              <a:t>09-11-2023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1519410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CAF492-E1B9-4ABD-8831-EE5F08B6C995}" type="datetimeFigureOut">
              <a:rPr lang="en-IN" smtClean="0"/>
              <a:t>09-11-2023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37284252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CAF492-E1B9-4ABD-8831-EE5F08B6C995}" type="datetimeFigureOut">
              <a:rPr lang="en-IN" smtClean="0"/>
              <a:t>09-11-2023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29435870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CAF492-E1B9-4ABD-8831-EE5F08B6C995}" type="datetimeFigureOut">
              <a:rPr lang="en-IN" smtClean="0"/>
              <a:t>09-11-2023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29907E-1DCE-4756-BB94-D84B9125B1B0}" type="slidenum">
              <a:rPr lang="en-IN" smtClean="0"/>
              <a:t>‹#›</a:t>
            </a:fld>
            <a:endParaRPr lang="en-IN"/>
          </a:p>
        </p:txBody>
      </p:sp>
    </p:spTree>
    <p:extLst>
      <p:ext uri="{BB962C8B-B14F-4D97-AF65-F5344CB8AC3E}">
        <p14:creationId xmlns:p14="http://schemas.microsoft.com/office/powerpoint/2010/main" val="1709946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4CAF492-E1B9-4ABD-8831-EE5F08B6C995}" type="datetimeFigureOut">
              <a:rPr lang="en-IN" smtClean="0"/>
              <a:t>09-11-2023</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F29907E-1DCE-4756-BB94-D84B9125B1B0}" type="slidenum">
              <a:rPr lang="en-IN" smtClean="0"/>
              <a:t>‹#›</a:t>
            </a:fld>
            <a:endParaRPr lang="en-IN"/>
          </a:p>
        </p:txBody>
      </p:sp>
    </p:spTree>
    <p:extLst>
      <p:ext uri="{BB962C8B-B14F-4D97-AF65-F5344CB8AC3E}">
        <p14:creationId xmlns:p14="http://schemas.microsoft.com/office/powerpoint/2010/main" val="17520607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9D5EA3-27EF-FC6A-02D7-A7FAAC2D4B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57EB343-D624-E06F-C856-ACD77BC103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8227D47-B21C-22D8-89D7-7BF3A6C405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CAF492-E1B9-4ABD-8831-EE5F08B6C995}" type="datetimeFigureOut">
              <a:rPr lang="en-IN" smtClean="0"/>
              <a:t>09-11-2023</a:t>
            </a:fld>
            <a:endParaRPr lang="en-IN"/>
          </a:p>
        </p:txBody>
      </p:sp>
      <p:sp>
        <p:nvSpPr>
          <p:cNvPr id="5" name="Footer Placeholder 4">
            <a:extLst>
              <a:ext uri="{FF2B5EF4-FFF2-40B4-BE49-F238E27FC236}">
                <a16:creationId xmlns:a16="http://schemas.microsoft.com/office/drawing/2014/main" id="{E5D6E932-5BAD-F7EE-6661-05115A5481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C2433A4-9581-7B86-2A0E-A6E38A0229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29907E-1DCE-4756-BB94-D84B9125B1B0}" type="slidenum">
              <a:rPr lang="en-IN" smtClean="0"/>
              <a:t>‹#›</a:t>
            </a:fld>
            <a:endParaRPr lang="en-IN"/>
          </a:p>
        </p:txBody>
      </p:sp>
    </p:spTree>
    <p:extLst>
      <p:ext uri="{BB962C8B-B14F-4D97-AF65-F5344CB8AC3E}">
        <p14:creationId xmlns:p14="http://schemas.microsoft.com/office/powerpoint/2010/main" val="237745503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694362A-3562-96CF-CCA1-6B747D1E04D0}"/>
              </a:ext>
            </a:extLst>
          </p:cNvPr>
          <p:cNvPicPr>
            <a:picLocks noChangeAspect="1"/>
          </p:cNvPicPr>
          <p:nvPr/>
        </p:nvPicPr>
        <p:blipFill>
          <a:blip r:embed="rId2">
            <a:alphaModFix amt="74000"/>
            <a:extLst>
              <a:ext uri="{28A0092B-C50C-407E-A947-70E740481C1C}">
                <a14:useLocalDpi xmlns:a14="http://schemas.microsoft.com/office/drawing/2010/main" val="0"/>
              </a:ext>
            </a:extLst>
          </a:blip>
          <a:stretch>
            <a:fillRect/>
          </a:stretch>
        </p:blipFill>
        <p:spPr>
          <a:xfrm>
            <a:off x="0" y="0"/>
            <a:ext cx="12192000" cy="6858000"/>
          </a:xfrm>
          <a:prstGeom prst="rect">
            <a:avLst/>
          </a:prstGeom>
          <a:noFill/>
        </p:spPr>
      </p:pic>
      <p:sp>
        <p:nvSpPr>
          <p:cNvPr id="2" name="Title 1">
            <a:extLst>
              <a:ext uri="{FF2B5EF4-FFF2-40B4-BE49-F238E27FC236}">
                <a16:creationId xmlns:a16="http://schemas.microsoft.com/office/drawing/2014/main" id="{CC5D1506-A3A4-3637-4902-EC1E125B0E8A}"/>
              </a:ext>
            </a:extLst>
          </p:cNvPr>
          <p:cNvSpPr>
            <a:spLocks noGrp="1"/>
          </p:cNvSpPr>
          <p:nvPr>
            <p:ph type="ctrTitle"/>
          </p:nvPr>
        </p:nvSpPr>
        <p:spPr>
          <a:xfrm>
            <a:off x="0" y="894444"/>
            <a:ext cx="12192000" cy="3649563"/>
          </a:xfrm>
        </p:spPr>
        <p:txBody>
          <a:bodyPr>
            <a:noAutofit/>
          </a:bodyPr>
          <a:lstStyle/>
          <a:p>
            <a:pPr algn="ctr"/>
            <a:r>
              <a:rPr lang="en-US" sz="5400" b="1" dirty="0">
                <a:latin typeface="Californian FB" panose="0207040306080B030204" pitchFamily="18" charset="0"/>
              </a:rPr>
              <a:t>PIPEDA – The Personal Information Protection and Electronic Documents Act</a:t>
            </a:r>
            <a:endParaRPr lang="en-IN" sz="5400" b="1" dirty="0">
              <a:latin typeface="Californian FB" panose="0207040306080B030204" pitchFamily="18" charset="0"/>
            </a:endParaRPr>
          </a:p>
        </p:txBody>
      </p:sp>
    </p:spTree>
    <p:extLst>
      <p:ext uri="{BB962C8B-B14F-4D97-AF65-F5344CB8AC3E}">
        <p14:creationId xmlns:p14="http://schemas.microsoft.com/office/powerpoint/2010/main" val="4596818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6D2D4-60C6-CCF3-29B7-34671A2CD450}"/>
              </a:ext>
            </a:extLst>
          </p:cNvPr>
          <p:cNvSpPr>
            <a:spLocks noGrp="1"/>
          </p:cNvSpPr>
          <p:nvPr>
            <p:ph type="title"/>
          </p:nvPr>
        </p:nvSpPr>
        <p:spPr/>
        <p:txBody>
          <a:bodyPr/>
          <a:lstStyle/>
          <a:p>
            <a:r>
              <a:rPr lang="en-IN" dirty="0">
                <a:latin typeface="Calibri" panose="020F0502020204030204" pitchFamily="34" charset="0"/>
                <a:ea typeface="Calibri" panose="020F0502020204030204" pitchFamily="34" charset="0"/>
                <a:cs typeface="Calibri" panose="020F0502020204030204" pitchFamily="34" charset="0"/>
              </a:rPr>
              <a:t>Federally regulated organizations</a:t>
            </a:r>
          </a:p>
        </p:txBody>
      </p:sp>
      <p:sp>
        <p:nvSpPr>
          <p:cNvPr id="3" name="Content Placeholder 2">
            <a:extLst>
              <a:ext uri="{FF2B5EF4-FFF2-40B4-BE49-F238E27FC236}">
                <a16:creationId xmlns:a16="http://schemas.microsoft.com/office/drawing/2014/main" id="{3164FA6A-F556-DDAA-29A7-7FB0C7673822}"/>
              </a:ext>
            </a:extLst>
          </p:cNvPr>
          <p:cNvSpPr>
            <a:spLocks noGrp="1"/>
          </p:cNvSpPr>
          <p:nvPr>
            <p:ph idx="1"/>
          </p:nvPr>
        </p:nvSpPr>
        <p:spPr/>
        <p:txBody>
          <a:bodyPr>
            <a:noAutofit/>
          </a:bodyPr>
          <a:lstStyle/>
          <a:p>
            <a:pPr marL="0" indent="0">
              <a:buNone/>
            </a:pPr>
            <a:r>
              <a:rPr lang="en-US" sz="2200" dirty="0">
                <a:latin typeface="Calibri" panose="020F0502020204030204" pitchFamily="34" charset="0"/>
                <a:ea typeface="Calibri" panose="020F0502020204030204" pitchFamily="34" charset="0"/>
                <a:cs typeface="Calibri" panose="020F0502020204030204" pitchFamily="34" charset="0"/>
              </a:rPr>
              <a:t>Federally regulated organizations that conduct business in Canada are always subject to PIPEDA. The Act also applies to their employees’ personal information.</a:t>
            </a:r>
          </a:p>
          <a:p>
            <a:pPr marL="0" indent="0">
              <a:buNone/>
            </a:pPr>
            <a:r>
              <a:rPr lang="en-US" sz="2200" dirty="0">
                <a:latin typeface="Calibri" panose="020F0502020204030204" pitchFamily="34" charset="0"/>
                <a:ea typeface="Calibri" panose="020F0502020204030204" pitchFamily="34" charset="0"/>
                <a:cs typeface="Calibri" panose="020F0502020204030204" pitchFamily="34" charset="0"/>
              </a:rPr>
              <a:t>These organizations include:</a:t>
            </a:r>
          </a:p>
          <a:p>
            <a:r>
              <a:rPr lang="en-US" sz="2200" dirty="0">
                <a:latin typeface="Calibri" panose="020F0502020204030204" pitchFamily="34" charset="0"/>
                <a:ea typeface="Calibri" panose="020F0502020204030204" pitchFamily="34" charset="0"/>
                <a:cs typeface="Calibri" panose="020F0502020204030204" pitchFamily="34" charset="0"/>
              </a:rPr>
              <a:t>airports, aircraft and airlines;</a:t>
            </a:r>
          </a:p>
          <a:p>
            <a:r>
              <a:rPr lang="en-US" sz="2200" dirty="0">
                <a:latin typeface="Calibri" panose="020F0502020204030204" pitchFamily="34" charset="0"/>
                <a:ea typeface="Calibri" panose="020F0502020204030204" pitchFamily="34" charset="0"/>
                <a:cs typeface="Calibri" panose="020F0502020204030204" pitchFamily="34" charset="0"/>
              </a:rPr>
              <a:t>banks and authorized foreign banks;</a:t>
            </a:r>
          </a:p>
          <a:p>
            <a:r>
              <a:rPr lang="en-US" sz="2200" dirty="0">
                <a:latin typeface="Calibri" panose="020F0502020204030204" pitchFamily="34" charset="0"/>
                <a:ea typeface="Calibri" panose="020F0502020204030204" pitchFamily="34" charset="0"/>
                <a:cs typeface="Calibri" panose="020F0502020204030204" pitchFamily="34" charset="0"/>
              </a:rPr>
              <a:t>inter-provincial or international transportation companies;</a:t>
            </a:r>
          </a:p>
          <a:p>
            <a:r>
              <a:rPr lang="en-US" sz="2200" dirty="0">
                <a:latin typeface="Calibri" panose="020F0502020204030204" pitchFamily="34" charset="0"/>
                <a:ea typeface="Calibri" panose="020F0502020204030204" pitchFamily="34" charset="0"/>
                <a:cs typeface="Calibri" panose="020F0502020204030204" pitchFamily="34" charset="0"/>
              </a:rPr>
              <a:t>telecommunications companies;</a:t>
            </a:r>
          </a:p>
          <a:p>
            <a:r>
              <a:rPr lang="en-US" sz="2200" dirty="0">
                <a:latin typeface="Calibri" panose="020F0502020204030204" pitchFamily="34" charset="0"/>
                <a:ea typeface="Calibri" panose="020F0502020204030204" pitchFamily="34" charset="0"/>
                <a:cs typeface="Calibri" panose="020F0502020204030204" pitchFamily="34" charset="0"/>
              </a:rPr>
              <a:t>offshore drilling operations; and</a:t>
            </a:r>
          </a:p>
          <a:p>
            <a:r>
              <a:rPr lang="en-US" sz="2200" dirty="0">
                <a:latin typeface="Calibri" panose="020F0502020204030204" pitchFamily="34" charset="0"/>
                <a:ea typeface="Calibri" panose="020F0502020204030204" pitchFamily="34" charset="0"/>
                <a:cs typeface="Calibri" panose="020F0502020204030204" pitchFamily="34" charset="0"/>
              </a:rPr>
              <a:t>radio and television broadcasters.</a:t>
            </a:r>
            <a:endParaRPr lang="en-IN" sz="22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16477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EB8CE-0AA6-4844-6D2C-9A1391B84A76}"/>
              </a:ext>
            </a:extLst>
          </p:cNvPr>
          <p:cNvSpPr>
            <a:spLocks noGrp="1"/>
          </p:cNvSpPr>
          <p:nvPr>
            <p:ph type="title"/>
          </p:nvPr>
        </p:nvSpPr>
        <p:spPr>
          <a:xfrm>
            <a:off x="1484310" y="714375"/>
            <a:ext cx="10018713" cy="1752599"/>
          </a:xfrm>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Responsibilities of the Business under PIPEDA</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36BDEB61-7118-038A-C25D-5970DE160FD7}"/>
              </a:ext>
            </a:extLst>
          </p:cNvPr>
          <p:cNvSpPr>
            <a:spLocks noGrp="1"/>
          </p:cNvSpPr>
          <p:nvPr>
            <p:ph idx="1"/>
          </p:nvPr>
        </p:nvSpPr>
        <p:spPr>
          <a:xfrm>
            <a:off x="1790701" y="2035847"/>
            <a:ext cx="9712322" cy="1200329"/>
          </a:xfrm>
        </p:spPr>
        <p:txBody>
          <a:bodyPr>
            <a:noAutofit/>
          </a:bodyPr>
          <a:lstStyle/>
          <a:p>
            <a:pPr marL="0" indent="0">
              <a:buNone/>
            </a:pPr>
            <a:r>
              <a:rPr lang="en-US" dirty="0">
                <a:latin typeface="Calibri" panose="020F0502020204030204" pitchFamily="34" charset="0"/>
                <a:ea typeface="Calibri" panose="020F0502020204030204" pitchFamily="34" charset="0"/>
                <a:cs typeface="Calibri" panose="020F0502020204030204" pitchFamily="34" charset="0"/>
              </a:rPr>
              <a:t>Businesses must follow the 10 fair information principles to protect personal information, which are set out in Schedule 1 of PIPEDA.</a:t>
            </a:r>
          </a:p>
          <a:p>
            <a:pPr marL="0" indent="0">
              <a:buNone/>
            </a:pPr>
            <a:r>
              <a:rPr lang="en-US" dirty="0">
                <a:latin typeface="Calibri" panose="020F0502020204030204" pitchFamily="34" charset="0"/>
                <a:ea typeface="Calibri" panose="020F0502020204030204" pitchFamily="34" charset="0"/>
                <a:cs typeface="Calibri" panose="020F0502020204030204" pitchFamily="34" charset="0"/>
              </a:rPr>
              <a:t>The principles are:</a:t>
            </a:r>
          </a:p>
        </p:txBody>
      </p:sp>
      <p:sp>
        <p:nvSpPr>
          <p:cNvPr id="6" name="TextBox 5">
            <a:extLst>
              <a:ext uri="{FF2B5EF4-FFF2-40B4-BE49-F238E27FC236}">
                <a16:creationId xmlns:a16="http://schemas.microsoft.com/office/drawing/2014/main" id="{A0C8644B-DA12-B086-C8C3-E83CCE472639}"/>
              </a:ext>
            </a:extLst>
          </p:cNvPr>
          <p:cNvSpPr txBox="1"/>
          <p:nvPr/>
        </p:nvSpPr>
        <p:spPr>
          <a:xfrm>
            <a:off x="6646862" y="3495675"/>
            <a:ext cx="3459601" cy="1938992"/>
          </a:xfrm>
          <a:prstGeom prst="rect">
            <a:avLst/>
          </a:prstGeom>
          <a:noFill/>
        </p:spPr>
        <p:txBody>
          <a:bodyPr wrap="none" rtlCol="0">
            <a:spAutoFit/>
          </a:bodyPr>
          <a:lstStyle/>
          <a:p>
            <a:pPr marL="285750" indent="-285750" algn="just">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Accuracy</a:t>
            </a:r>
          </a:p>
          <a:p>
            <a:pPr marL="285750" indent="-285750" algn="just">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Safeguards</a:t>
            </a:r>
          </a:p>
          <a:p>
            <a:pPr marL="285750" indent="-285750" algn="just">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Openness</a:t>
            </a:r>
          </a:p>
          <a:p>
            <a:pPr marL="285750" indent="-285750" algn="just">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Individual Access</a:t>
            </a:r>
          </a:p>
          <a:p>
            <a:pPr marL="285750" indent="-285750" algn="just">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Challenging Compliance</a:t>
            </a:r>
          </a:p>
        </p:txBody>
      </p:sp>
      <p:sp>
        <p:nvSpPr>
          <p:cNvPr id="7" name="TextBox 6">
            <a:extLst>
              <a:ext uri="{FF2B5EF4-FFF2-40B4-BE49-F238E27FC236}">
                <a16:creationId xmlns:a16="http://schemas.microsoft.com/office/drawing/2014/main" id="{16F68D20-CDA9-694E-B3A8-EB88844EBE91}"/>
              </a:ext>
            </a:extLst>
          </p:cNvPr>
          <p:cNvSpPr txBox="1"/>
          <p:nvPr/>
        </p:nvSpPr>
        <p:spPr>
          <a:xfrm>
            <a:off x="1790701" y="3311009"/>
            <a:ext cx="4717353" cy="2308324"/>
          </a:xfrm>
          <a:prstGeom prst="rect">
            <a:avLst/>
          </a:prstGeom>
          <a:noFill/>
        </p:spPr>
        <p:txBody>
          <a:bodyPr wrap="square" rtlCol="0">
            <a:spAutoFit/>
          </a:bodyPr>
          <a:lstStyle/>
          <a:p>
            <a:pPr marL="285750" indent="-285750" algn="just">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Accountability</a:t>
            </a:r>
          </a:p>
          <a:p>
            <a:pPr marL="285750" indent="-285750" algn="just">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Identifying Purposes</a:t>
            </a:r>
          </a:p>
          <a:p>
            <a:pPr marL="285750" indent="-285750" algn="just">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Consent</a:t>
            </a:r>
          </a:p>
          <a:p>
            <a:pPr marL="285750" indent="-285750" algn="just">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Limiting Collection</a:t>
            </a:r>
          </a:p>
          <a:p>
            <a:pPr marL="285750" indent="-285750" algn="just">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Limiting Use, Disclosure, and Retention</a:t>
            </a:r>
          </a:p>
        </p:txBody>
      </p:sp>
    </p:spTree>
    <p:extLst>
      <p:ext uri="{BB962C8B-B14F-4D97-AF65-F5344CB8AC3E}">
        <p14:creationId xmlns:p14="http://schemas.microsoft.com/office/powerpoint/2010/main" val="849063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588D960-E146-202B-CE9B-ECC15B3D18D7}"/>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CBC6C1A-C404-35E6-1440-859592A66E07}"/>
              </a:ext>
            </a:extLst>
          </p:cNvPr>
          <p:cNvSpPr>
            <a:spLocks noGrp="1"/>
          </p:cNvSpPr>
          <p:nvPr>
            <p:ph type="title"/>
          </p:nvPr>
        </p:nvSpPr>
        <p:spPr/>
        <p:txBody>
          <a:bodyPr/>
          <a:lstStyle/>
          <a:p>
            <a:r>
              <a:rPr lang="en-IN" dirty="0">
                <a:latin typeface="Calibri" panose="020F0502020204030204" pitchFamily="34" charset="0"/>
                <a:ea typeface="Calibri" panose="020F0502020204030204" pitchFamily="34" charset="0"/>
                <a:cs typeface="Calibri" panose="020F0502020204030204" pitchFamily="34" charset="0"/>
              </a:rPr>
              <a:t>Enforcement and Compliance</a:t>
            </a:r>
          </a:p>
        </p:txBody>
      </p:sp>
      <p:sp>
        <p:nvSpPr>
          <p:cNvPr id="3" name="Content Placeholder 2">
            <a:extLst>
              <a:ext uri="{FF2B5EF4-FFF2-40B4-BE49-F238E27FC236}">
                <a16:creationId xmlns:a16="http://schemas.microsoft.com/office/drawing/2014/main" id="{C961065D-39B6-0391-0311-139F2FDF8EFA}"/>
              </a:ext>
            </a:extLst>
          </p:cNvPr>
          <p:cNvSpPr>
            <a:spLocks noGrp="1"/>
          </p:cNvSpPr>
          <p:nvPr>
            <p:ph idx="1"/>
          </p:nvPr>
        </p:nvSpPr>
        <p:spPr/>
        <p:txBody>
          <a:bodyPr>
            <a:normAutofit fontScale="92500"/>
          </a:bodyPr>
          <a:lstStyle/>
          <a:p>
            <a:r>
              <a:rPr lang="en-US" dirty="0">
                <a:latin typeface="Calibri" panose="020F0502020204030204" pitchFamily="34" charset="0"/>
                <a:ea typeface="Calibri" panose="020F0502020204030204" pitchFamily="34" charset="0"/>
                <a:cs typeface="Calibri" panose="020F0502020204030204" pitchFamily="34" charset="0"/>
              </a:rPr>
              <a:t>PIPEDA is enforced by the Office of the Privacy Commissioner of Canada (OPC), which is responsible for investigating complaints and ensuring compliance with the law. The OPC has the power to conduct audits, order organizations to comply with PIPEDA, and take legal action against those who violate the law.</a:t>
            </a:r>
          </a:p>
          <a:p>
            <a:r>
              <a:rPr lang="en-US" dirty="0">
                <a:latin typeface="Calibri" panose="020F0502020204030204" pitchFamily="34" charset="0"/>
                <a:ea typeface="Calibri" panose="020F0502020204030204" pitchFamily="34" charset="0"/>
                <a:cs typeface="Calibri" panose="020F0502020204030204" pitchFamily="34" charset="0"/>
              </a:rPr>
              <a:t>Under PIPEDA, organizations are required to appoint a privacy officer who is responsible for ensuring compliance with the law. The privacy officer must be knowledgeable about PIPEDA and be able to respond to inquiries and complaints from individuals about the organization's handling of their personal information.</a:t>
            </a:r>
            <a:endParaRPr lang="en-I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900822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2906-0379-AB17-B5D2-9DADCEDCAAF6}"/>
              </a:ext>
            </a:extLst>
          </p:cNvPr>
          <p:cNvSpPr>
            <a:spLocks noGrp="1"/>
          </p:cNvSpPr>
          <p:nvPr>
            <p:ph type="title"/>
          </p:nvPr>
        </p:nvSpPr>
        <p:spPr/>
        <p:txBody>
          <a:bodyPr/>
          <a:lstStyle/>
          <a:p>
            <a:r>
              <a:rPr lang="en-IN" dirty="0">
                <a:latin typeface="Calibri" panose="020F0502020204030204" pitchFamily="34" charset="0"/>
                <a:ea typeface="Calibri" panose="020F0502020204030204" pitchFamily="34" charset="0"/>
                <a:cs typeface="Calibri" panose="020F0502020204030204" pitchFamily="34" charset="0"/>
              </a:rPr>
              <a:t>Recent Developments &amp; Amendments to PIPEDA</a:t>
            </a:r>
          </a:p>
        </p:txBody>
      </p:sp>
      <p:sp>
        <p:nvSpPr>
          <p:cNvPr id="3" name="Content Placeholder 2">
            <a:extLst>
              <a:ext uri="{FF2B5EF4-FFF2-40B4-BE49-F238E27FC236}">
                <a16:creationId xmlns:a16="http://schemas.microsoft.com/office/drawing/2014/main" id="{BA590E04-3C8C-3880-8C4E-083F0A4FE1F7}"/>
              </a:ext>
            </a:extLst>
          </p:cNvPr>
          <p:cNvSpPr>
            <a:spLocks noGrp="1"/>
          </p:cNvSpPr>
          <p:nvPr>
            <p:ph idx="1"/>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In November 2020, the Canadian government introduced Bill C-11, also known as the Digital Charter Implementation Act. This proposed legislation would replace PIPEDA with a new privacy law called the Consumer Privacy Protection Act (CPPA). The CPPA would include stronger privacy protections for individuals, such as the right to data portability and the right to request deletion of personal information. It would also give the Privacy Commissioner more enforcement powers, including the ability to issue binding orders and impose fines.</a:t>
            </a:r>
          </a:p>
        </p:txBody>
      </p:sp>
    </p:spTree>
    <p:extLst>
      <p:ext uri="{BB962C8B-B14F-4D97-AF65-F5344CB8AC3E}">
        <p14:creationId xmlns:p14="http://schemas.microsoft.com/office/powerpoint/2010/main" val="100111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BD8E0-82DC-1D39-BF58-0FC2C6122C02}"/>
              </a:ext>
            </a:extLst>
          </p:cNvPr>
          <p:cNvSpPr>
            <a:spLocks noGrp="1"/>
          </p:cNvSpPr>
          <p:nvPr>
            <p:ph type="title"/>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What is PIPEDA?</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4889714-9A75-9AFF-351F-41CA30A48D18}"/>
              </a:ext>
            </a:extLst>
          </p:cNvPr>
          <p:cNvSpPr>
            <a:spLocks noGrp="1"/>
          </p:cNvSpPr>
          <p:nvPr>
            <p:ph idx="1"/>
          </p:nvPr>
        </p:nvSpPr>
        <p:spPr/>
        <p:txBody>
          <a:bodyPr>
            <a:normAutofit/>
          </a:bodyPr>
          <a:lstStyle/>
          <a:p>
            <a:r>
              <a:rPr lang="en-US" dirty="0">
                <a:latin typeface="Calibri" panose="020F0502020204030204" pitchFamily="34" charset="0"/>
                <a:ea typeface="Calibri" panose="020F0502020204030204" pitchFamily="34" charset="0"/>
                <a:cs typeface="Calibri" panose="020F0502020204030204" pitchFamily="34" charset="0"/>
              </a:rPr>
              <a:t>PIPEDA stands for Personal Information Protection and Electronic Documents Act.</a:t>
            </a:r>
          </a:p>
          <a:p>
            <a:r>
              <a:rPr lang="en-US" dirty="0">
                <a:latin typeface="Calibri" panose="020F0502020204030204" pitchFamily="34" charset="0"/>
                <a:ea typeface="Calibri" panose="020F0502020204030204" pitchFamily="34" charset="0"/>
                <a:cs typeface="Calibri" panose="020F0502020204030204" pitchFamily="34" charset="0"/>
              </a:rPr>
              <a:t>It is a federal privacy law in Canada that governs the collection, use, and disclosure of personal information in the course of commercial activities.</a:t>
            </a:r>
          </a:p>
          <a:p>
            <a:r>
              <a:rPr lang="en-US" dirty="0">
                <a:latin typeface="Calibri" panose="020F0502020204030204" pitchFamily="34" charset="0"/>
                <a:ea typeface="Calibri" panose="020F0502020204030204" pitchFamily="34" charset="0"/>
                <a:cs typeface="Calibri" panose="020F0502020204030204" pitchFamily="34" charset="0"/>
              </a:rPr>
              <a:t>PIPEDA sets the ground rules for how private-sector organizations collect, use, and disclose personal information in the course of for-profit, commercial activities across Canada.</a:t>
            </a:r>
          </a:p>
        </p:txBody>
      </p:sp>
    </p:spTree>
    <p:extLst>
      <p:ext uri="{BB962C8B-B14F-4D97-AF65-F5344CB8AC3E}">
        <p14:creationId xmlns:p14="http://schemas.microsoft.com/office/powerpoint/2010/main" val="3897080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D5240-2F33-20F0-B1B5-B809A46AE644}"/>
              </a:ext>
            </a:extLst>
          </p:cNvPr>
          <p:cNvSpPr>
            <a:spLocks noGrp="1"/>
          </p:cNvSpPr>
          <p:nvPr>
            <p:ph type="title"/>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Who does PIPEDA apply to?</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0BFAD1F0-4E84-4B7E-C98F-14C1F32F5134}"/>
              </a:ext>
            </a:extLst>
          </p:cNvPr>
          <p:cNvSpPr>
            <a:spLocks noGrp="1"/>
          </p:cNvSpPr>
          <p:nvPr>
            <p:ph idx="1"/>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PIPEDA applies to private sector organizations that collect, use, or disclose personal information in the course of commercial activities. This includes businesses, non-profit organizations, and charities operating in Canada.</a:t>
            </a:r>
          </a:p>
          <a:p>
            <a:r>
              <a:rPr lang="en-US" dirty="0">
                <a:latin typeface="Calibri" panose="020F0502020204030204" pitchFamily="34" charset="0"/>
                <a:ea typeface="Calibri" panose="020F0502020204030204" pitchFamily="34" charset="0"/>
                <a:cs typeface="Calibri" panose="020F0502020204030204" pitchFamily="34" charset="0"/>
              </a:rPr>
              <a:t>All businesses that operate in Canada and handle personal information that crosses provincial or national borders in the course of commercial activities are subject to PIPEDA.</a:t>
            </a:r>
          </a:p>
        </p:txBody>
      </p:sp>
    </p:spTree>
    <p:extLst>
      <p:ext uri="{BB962C8B-B14F-4D97-AF65-F5344CB8AC3E}">
        <p14:creationId xmlns:p14="http://schemas.microsoft.com/office/powerpoint/2010/main" val="1103383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4CD8DE9-8589-8F55-711C-B851316B86E8}"/>
              </a:ext>
            </a:extLst>
          </p:cNvPr>
          <p:cNvPicPr>
            <a:picLocks noChangeAspect="1"/>
          </p:cNvPicPr>
          <p:nvPr/>
        </p:nvPicPr>
        <p:blipFill>
          <a:blip r:embed="rId2">
            <a:alphaModFix amt="37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12239B72-AE8F-D649-19EB-552E8A8D06C1}"/>
              </a:ext>
            </a:extLst>
          </p:cNvPr>
          <p:cNvSpPr>
            <a:spLocks noGrp="1"/>
          </p:cNvSpPr>
          <p:nvPr>
            <p:ph type="title"/>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Rights and Responsibilities</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DE53E24D-EBA2-20B1-68EA-FECC10E240FB}"/>
              </a:ext>
            </a:extLst>
          </p:cNvPr>
          <p:cNvSpPr>
            <a:spLocks noGrp="1"/>
          </p:cNvSpPr>
          <p:nvPr>
            <p:ph idx="1"/>
          </p:nvPr>
        </p:nvSpPr>
        <p:spPr/>
        <p:txBody>
          <a:bodyPr>
            <a:noAutofit/>
          </a:bodyPr>
          <a:lstStyle/>
          <a:p>
            <a:r>
              <a:rPr lang="en-US" dirty="0">
                <a:effectLst/>
                <a:latin typeface="Calibri" panose="020F0502020204030204" pitchFamily="34" charset="0"/>
                <a:ea typeface="Calibri" panose="020F0502020204030204" pitchFamily="34" charset="0"/>
                <a:cs typeface="Calibri" panose="020F0502020204030204" pitchFamily="34" charset="0"/>
              </a:rPr>
              <a:t>Under PIPEDA, individuals have the right to access their personal information held by an organization and to request that any inaccuracies be corrected. They also have the right to withdraw their consent for the collection, use, or disclosure of their personal information at any time, subject to legal or contractual restrictions.</a:t>
            </a:r>
            <a:endParaRPr lang="en-US" dirty="0">
              <a:latin typeface="Calibri" panose="020F0502020204030204" pitchFamily="34" charset="0"/>
              <a:ea typeface="Calibri" panose="020F0502020204030204" pitchFamily="34" charset="0"/>
              <a:cs typeface="Calibri" panose="020F0502020204030204" pitchFamily="34" charset="0"/>
            </a:endParaRPr>
          </a:p>
          <a:p>
            <a:r>
              <a:rPr lang="en-US" dirty="0">
                <a:effectLst/>
                <a:latin typeface="Calibri" panose="020F0502020204030204" pitchFamily="34" charset="0"/>
                <a:ea typeface="Calibri" panose="020F0502020204030204" pitchFamily="34" charset="0"/>
                <a:cs typeface="Calibri" panose="020F0502020204030204" pitchFamily="34" charset="0"/>
              </a:rPr>
              <a:t>Organizations have a responsibility to obtain meaningful consent for the collection, use, and disclosure of personal information, and to ensure that personal information is accurate, complete, and up-to-date. They must also implement appropriate safeguards to protect personal information against loss, theft, unauthorized access, disclosure, copying, use, or modification.</a:t>
            </a:r>
            <a:endParaRPr lang="en-US"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20232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6D26-D52D-C2BA-E531-538908FCDFB9}"/>
              </a:ext>
            </a:extLst>
          </p:cNvPr>
          <p:cNvSpPr>
            <a:spLocks noGrp="1"/>
          </p:cNvSpPr>
          <p:nvPr>
            <p:ph type="title"/>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Consent and Collection of Personal Information</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59BBD32F-7513-FB43-BD5F-CE82EFF0A566}"/>
              </a:ext>
            </a:extLst>
          </p:cNvPr>
          <p:cNvSpPr>
            <a:spLocks noGrp="1"/>
          </p:cNvSpPr>
          <p:nvPr>
            <p:ph idx="1"/>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Under PIPEDA, organizations must obtain meaningful consent from individuals before collecting, using, or disclosing their personal information. This means that individuals must be informed of what information is being collected, why it is being collected, how it will be used, and to whom it may be disclosed. Consent must be obtained in an understandable manner, and individuals must be given the option to opt out of certain uses or disclosures of their information.</a:t>
            </a:r>
            <a:endParaRPr lang="en-I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729443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996EB-E258-26E9-8B66-5A9054E2CF78}"/>
              </a:ext>
            </a:extLst>
          </p:cNvPr>
          <p:cNvSpPr>
            <a:spLocks noGrp="1"/>
          </p:cNvSpPr>
          <p:nvPr>
            <p:ph type="title"/>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Consent and Collection of Personal Information (Continue)</a:t>
            </a:r>
            <a:endParaRPr lang="en-IN" dirty="0"/>
          </a:p>
        </p:txBody>
      </p:sp>
      <p:sp>
        <p:nvSpPr>
          <p:cNvPr id="3" name="Content Placeholder 2">
            <a:extLst>
              <a:ext uri="{FF2B5EF4-FFF2-40B4-BE49-F238E27FC236}">
                <a16:creationId xmlns:a16="http://schemas.microsoft.com/office/drawing/2014/main" id="{28ADC259-5802-AE76-88A8-E1A89A847EFF}"/>
              </a:ext>
            </a:extLst>
          </p:cNvPr>
          <p:cNvSpPr>
            <a:spLocks noGrp="1"/>
          </p:cNvSpPr>
          <p:nvPr>
            <p:ph idx="1"/>
          </p:nvPr>
        </p:nvSpPr>
        <p:spPr/>
        <p:txBody>
          <a:bodyPr>
            <a:noAutofit/>
          </a:bodyPr>
          <a:lstStyle/>
          <a:p>
            <a:pPr marL="0" indent="0">
              <a:buNone/>
            </a:pPr>
            <a:r>
              <a:rPr lang="en-US" sz="2200" dirty="0">
                <a:effectLst/>
                <a:latin typeface="Calibri" panose="020F0502020204030204" pitchFamily="34" charset="0"/>
                <a:ea typeface="Calibri" panose="020F0502020204030204" pitchFamily="34" charset="0"/>
                <a:cs typeface="Calibri" panose="020F0502020204030204" pitchFamily="34" charset="0"/>
              </a:rPr>
              <a:t>Organizations must also limit their collection of personal information to what is necessary for the purposes identified, and must not collect information indiscriminately. They must also obtain consent before collecting sensitive information, such as medical or financial information.</a:t>
            </a:r>
            <a:endParaRPr lang="en-US" sz="2200" dirty="0">
              <a:latin typeface="Calibri" panose="020F0502020204030204" pitchFamily="34" charset="0"/>
              <a:ea typeface="Calibri" panose="020F0502020204030204" pitchFamily="34" charset="0"/>
              <a:cs typeface="Calibri" panose="020F0502020204030204" pitchFamily="34" charset="0"/>
            </a:endParaRPr>
          </a:p>
          <a:p>
            <a:pPr>
              <a:buFont typeface="Arial" panose="020B0604020202020204" pitchFamily="34" charset="0"/>
              <a:buChar char="•"/>
            </a:pPr>
            <a:r>
              <a:rPr lang="en-US" sz="2200" dirty="0">
                <a:effectLst/>
                <a:latin typeface="Calibri" panose="020F0502020204030204" pitchFamily="34" charset="0"/>
                <a:ea typeface="Calibri" panose="020F0502020204030204" pitchFamily="34" charset="0"/>
                <a:cs typeface="Calibri" panose="020F0502020204030204" pitchFamily="34" charset="0"/>
              </a:rPr>
              <a:t>Consent must be obtained in an understandable manner.</a:t>
            </a:r>
          </a:p>
          <a:p>
            <a:pPr>
              <a:buFont typeface="Arial" panose="020B0604020202020204" pitchFamily="34" charset="0"/>
              <a:buChar char="•"/>
            </a:pPr>
            <a:r>
              <a:rPr lang="en-US" sz="2200" dirty="0">
                <a:effectLst/>
                <a:latin typeface="Calibri" panose="020F0502020204030204" pitchFamily="34" charset="0"/>
                <a:ea typeface="Calibri" panose="020F0502020204030204" pitchFamily="34" charset="0"/>
                <a:cs typeface="Calibri" panose="020F0502020204030204" pitchFamily="34" charset="0"/>
              </a:rPr>
              <a:t>Individuals must be informed of what information is being collected, why it is being collected, how it will be used, and to whom it may be disclosed.</a:t>
            </a:r>
          </a:p>
          <a:p>
            <a:pPr>
              <a:buFont typeface="Arial" panose="020B0604020202020204" pitchFamily="34" charset="0"/>
              <a:buChar char="•"/>
            </a:pPr>
            <a:r>
              <a:rPr lang="en-US" sz="2200" dirty="0">
                <a:effectLst/>
                <a:latin typeface="Calibri" panose="020F0502020204030204" pitchFamily="34" charset="0"/>
                <a:ea typeface="Calibri" panose="020F0502020204030204" pitchFamily="34" charset="0"/>
                <a:cs typeface="Calibri" panose="020F0502020204030204" pitchFamily="34" charset="0"/>
              </a:rPr>
              <a:t>Organizations must limit their collection of personal information to what is necessary for the purposes identified.</a:t>
            </a:r>
          </a:p>
          <a:p>
            <a:pPr>
              <a:buFont typeface="Arial" panose="020B0604020202020204" pitchFamily="34" charset="0"/>
              <a:buChar char="•"/>
            </a:pPr>
            <a:r>
              <a:rPr lang="en-US" sz="2200" dirty="0">
                <a:effectLst/>
                <a:latin typeface="Calibri" panose="020F0502020204030204" pitchFamily="34" charset="0"/>
                <a:ea typeface="Calibri" panose="020F0502020204030204" pitchFamily="34" charset="0"/>
                <a:cs typeface="Calibri" panose="020F0502020204030204" pitchFamily="34" charset="0"/>
              </a:rPr>
              <a:t>Organizations must obtain consent before collecting sensitive information.</a:t>
            </a:r>
          </a:p>
        </p:txBody>
      </p:sp>
    </p:spTree>
    <p:extLst>
      <p:ext uri="{BB962C8B-B14F-4D97-AF65-F5344CB8AC3E}">
        <p14:creationId xmlns:p14="http://schemas.microsoft.com/office/powerpoint/2010/main" val="2879076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389EC-480D-89FD-905E-2D193A964345}"/>
              </a:ext>
            </a:extLst>
          </p:cNvPr>
          <p:cNvSpPr>
            <a:spLocks noGrp="1"/>
          </p:cNvSpPr>
          <p:nvPr>
            <p:ph type="title"/>
          </p:nvPr>
        </p:nvSpPr>
        <p:spPr>
          <a:xfrm>
            <a:off x="1851022" y="704850"/>
            <a:ext cx="3868739" cy="1752599"/>
          </a:xfrm>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Use of Personal Information</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C4A4D1F4-D63F-3DBC-9D2C-8FAD4130A7F6}"/>
              </a:ext>
            </a:extLst>
          </p:cNvPr>
          <p:cNvSpPr>
            <a:spLocks noGrp="1"/>
          </p:cNvSpPr>
          <p:nvPr>
            <p:ph idx="1"/>
          </p:nvPr>
        </p:nvSpPr>
        <p:spPr>
          <a:xfrm>
            <a:off x="1284285" y="2666999"/>
            <a:ext cx="5002215" cy="3124201"/>
          </a:xfrm>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PIPEDA requires organizations to use personal information only for the purposes for which it was collected, unless the individual consents to another use or disclosure, or the use or disclosure is permitted by law. </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25A061E-C007-DEE1-08E0-492B51DDF0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2225" y="519112"/>
            <a:ext cx="5819775" cy="5819775"/>
          </a:xfrm>
          <a:prstGeom prst="rect">
            <a:avLst/>
          </a:prstGeom>
        </p:spPr>
      </p:pic>
    </p:spTree>
    <p:extLst>
      <p:ext uri="{BB962C8B-B14F-4D97-AF65-F5344CB8AC3E}">
        <p14:creationId xmlns:p14="http://schemas.microsoft.com/office/powerpoint/2010/main" val="1744356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F9869-41FE-5E99-3F0B-9D3C0FB7AB54}"/>
              </a:ext>
            </a:extLst>
          </p:cNvPr>
          <p:cNvSpPr>
            <a:spLocks noGrp="1"/>
          </p:cNvSpPr>
          <p:nvPr>
            <p:ph type="title"/>
          </p:nvPr>
        </p:nvSpPr>
        <p:spPr>
          <a:xfrm>
            <a:off x="1484309" y="527179"/>
            <a:ext cx="10018713" cy="1752599"/>
          </a:xfrm>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Disclosure of Personal Information</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5AF7D382-8F43-3CD0-52EF-69C18BF23F70}"/>
              </a:ext>
            </a:extLst>
          </p:cNvPr>
          <p:cNvSpPr>
            <a:spLocks noGrp="1"/>
          </p:cNvSpPr>
          <p:nvPr>
            <p:ph idx="1"/>
          </p:nvPr>
        </p:nvSpPr>
        <p:spPr>
          <a:xfrm>
            <a:off x="1484310" y="1754154"/>
            <a:ext cx="10018713" cy="1368490"/>
          </a:xfrm>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PIPEDA allows organizations to disclose personal information for purposes other than those for which it was collected, but only with the consent of the individual or as permitted by law.</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E68FE5EF-E564-88F8-113C-B6B8C451FF54}"/>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2569223" y="3004457"/>
            <a:ext cx="7053554" cy="3853543"/>
          </a:xfrm>
          <a:prstGeom prst="rect">
            <a:avLst/>
          </a:prstGeom>
        </p:spPr>
      </p:pic>
    </p:spTree>
    <p:extLst>
      <p:ext uri="{BB962C8B-B14F-4D97-AF65-F5344CB8AC3E}">
        <p14:creationId xmlns:p14="http://schemas.microsoft.com/office/powerpoint/2010/main" val="6107349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54E51-CCE9-F598-331F-E1D9C96D8BD3}"/>
              </a:ext>
            </a:extLst>
          </p:cNvPr>
          <p:cNvSpPr>
            <a:spLocks noGrp="1"/>
          </p:cNvSpPr>
          <p:nvPr>
            <p:ph type="title"/>
          </p:nvPr>
        </p:nvSpPr>
        <p:spPr/>
        <p:txBody>
          <a:bodyPr/>
          <a:lstStyle/>
          <a:p>
            <a:pPr algn="ctr"/>
            <a:r>
              <a:rPr lang="en-IN" dirty="0">
                <a:latin typeface="Calibri" panose="020F0502020204030204" pitchFamily="34" charset="0"/>
                <a:ea typeface="Calibri" panose="020F0502020204030204" pitchFamily="34" charset="0"/>
                <a:cs typeface="Calibri" panose="020F0502020204030204" pitchFamily="34" charset="0"/>
              </a:rPr>
              <a:t>Safeguarding Personal Information</a:t>
            </a:r>
          </a:p>
        </p:txBody>
      </p:sp>
      <p:sp>
        <p:nvSpPr>
          <p:cNvPr id="3" name="Content Placeholder 2">
            <a:extLst>
              <a:ext uri="{FF2B5EF4-FFF2-40B4-BE49-F238E27FC236}">
                <a16:creationId xmlns:a16="http://schemas.microsoft.com/office/drawing/2014/main" id="{6C1A3115-45FA-F792-5252-3248B4ABFD64}"/>
              </a:ext>
            </a:extLst>
          </p:cNvPr>
          <p:cNvSpPr>
            <a:spLocks noGrp="1"/>
          </p:cNvSpPr>
          <p:nvPr>
            <p:ph idx="1"/>
          </p:nvPr>
        </p:nvSpPr>
        <p:spPr/>
        <p:txBody>
          <a:bodyPr>
            <a:normAutofit fontScale="85000" lnSpcReduction="10000"/>
          </a:bodyPr>
          <a:lstStyle/>
          <a:p>
            <a:pPr marL="0" indent="0">
              <a:buNone/>
            </a:pPr>
            <a:r>
              <a:rPr lang="en-US" dirty="0">
                <a:effectLst/>
              </a:rPr>
              <a:t>Under PIPEDA, organizations are required to take appropriate measures to protect personal information in their custody or control against unauthorized access, disclosure, copying, use, or modification. These measures must be proportionate to the sensitivity of the information and the likelihood of its unauthorized use or disclosure.</a:t>
            </a:r>
            <a:endParaRPr lang="en-US" dirty="0"/>
          </a:p>
          <a:p>
            <a:pPr>
              <a:buFont typeface="Arial" panose="020B0604020202020204" pitchFamily="34" charset="0"/>
              <a:buChar char="•"/>
            </a:pPr>
            <a:r>
              <a:rPr lang="en-US" dirty="0">
                <a:effectLst/>
              </a:rPr>
              <a:t>Organizations must implement physical, organizational, and technological safeguards to protect personal information. These may include secure storage, access controls, encryption, firewalls, and employee training.</a:t>
            </a:r>
          </a:p>
          <a:p>
            <a:pPr>
              <a:buFont typeface="Arial" panose="020B0604020202020204" pitchFamily="34" charset="0"/>
              <a:buChar char="•"/>
            </a:pPr>
            <a:r>
              <a:rPr lang="en-US" dirty="0">
                <a:effectLst/>
              </a:rPr>
              <a:t>Organizations must also have policies and procedures in place for responding to privacy breaches, including notifying affected individuals and the Privacy Commissioner of Canada.</a:t>
            </a:r>
          </a:p>
        </p:txBody>
      </p:sp>
    </p:spTree>
    <p:extLst>
      <p:ext uri="{BB962C8B-B14F-4D97-AF65-F5344CB8AC3E}">
        <p14:creationId xmlns:p14="http://schemas.microsoft.com/office/powerpoint/2010/main" val="19168119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1081</TotalTime>
  <Words>984</Words>
  <Application>Microsoft Office PowerPoint</Application>
  <PresentationFormat>Widescreen</PresentationFormat>
  <Paragraphs>54</Paragraphs>
  <Slides>13</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13</vt:i4>
      </vt:variant>
    </vt:vector>
  </HeadingPairs>
  <TitlesOfParts>
    <vt:vector size="20" baseType="lpstr">
      <vt:lpstr>Arial</vt:lpstr>
      <vt:lpstr>Calibri</vt:lpstr>
      <vt:lpstr>Calibri Light</vt:lpstr>
      <vt:lpstr>Californian FB</vt:lpstr>
      <vt:lpstr>Corbel</vt:lpstr>
      <vt:lpstr>Parallax</vt:lpstr>
      <vt:lpstr>Office Theme</vt:lpstr>
      <vt:lpstr>PIPEDA – The Personal Information Protection and Electronic Documents Act</vt:lpstr>
      <vt:lpstr>What is PIPEDA?</vt:lpstr>
      <vt:lpstr>Who does PIPEDA apply to?</vt:lpstr>
      <vt:lpstr>Rights and Responsibilities</vt:lpstr>
      <vt:lpstr>Consent and Collection of Personal Information</vt:lpstr>
      <vt:lpstr>Consent and Collection of Personal Information (Continue)</vt:lpstr>
      <vt:lpstr>Use of Personal Information</vt:lpstr>
      <vt:lpstr>Disclosure of Personal Information</vt:lpstr>
      <vt:lpstr>Safeguarding Personal Information</vt:lpstr>
      <vt:lpstr>Federally regulated organizations</vt:lpstr>
      <vt:lpstr>Responsibilities of the Business under PIPEDA</vt:lpstr>
      <vt:lpstr>Enforcement and Compliance</vt:lpstr>
      <vt:lpstr>Recent Developments &amp; Amendments to PIPEDA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PIPEDA – The Personal Information Protection and Electronic Documents Act</dc:title>
  <dc:creator>Dharmik Patel</dc:creator>
  <cp:lastModifiedBy>Dharmik Patel</cp:lastModifiedBy>
  <cp:revision>21</cp:revision>
  <dcterms:created xsi:type="dcterms:W3CDTF">2023-11-09T20:22:06Z</dcterms:created>
  <dcterms:modified xsi:type="dcterms:W3CDTF">2023-11-10T16:42:21Z</dcterms:modified>
</cp:coreProperties>
</file>

<file path=docProps/thumbnail.jpeg>
</file>